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26">
  <p:sldMasterIdLst>
    <p:sldMasterId id="2147483650" r:id="rId4"/>
    <p:sldMasterId id="2147483651" r:id="rId5"/>
    <p:sldMasterId id="2147483690" r:id="rId6"/>
    <p:sldMasterId id="2147483704" r:id="rId7"/>
    <p:sldMasterId id="2147483716" r:id="rId8"/>
    <p:sldMasterId id="2147483768" r:id="rId9"/>
    <p:sldMasterId id="2147483786" r:id="rId10"/>
  </p:sldMasterIdLst>
  <p:notesMasterIdLst>
    <p:notesMasterId r:id="rId13"/>
  </p:notesMasterIdLst>
  <p:handoutMasterIdLst>
    <p:handoutMasterId r:id="rId14"/>
  </p:handoutMasterIdLst>
  <p:sldIdLst>
    <p:sldId id="533" r:id="rId11"/>
    <p:sldId id="534" r:id="rId12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>
          <p15:clr>
            <a:srgbClr val="A4A3A4"/>
          </p15:clr>
        </p15:guide>
        <p15:guide id="2" pos="45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8" userDrawn="1">
          <p15:clr>
            <a:srgbClr val="A4A3A4"/>
          </p15:clr>
        </p15:guide>
        <p15:guide id="2" pos="2308" userDrawn="1">
          <p15:clr>
            <a:srgbClr val="A4A3A4"/>
          </p15:clr>
        </p15:guide>
        <p15:guide id="3" orient="horz" pos="2932" userDrawn="1">
          <p15:clr>
            <a:srgbClr val="A4A3A4"/>
          </p15:clr>
        </p15:guide>
        <p15:guide id="4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jm7121" initials="" lastIdx="1" clrIdx="0"/>
  <p:cmAuthor id="1" name="Lofy P" initials="PTL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273691"/>
    <a:srgbClr val="FF9933"/>
    <a:srgbClr val="F58025"/>
    <a:srgbClr val="422B82"/>
    <a:srgbClr val="F57617"/>
    <a:srgbClr val="CF690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030" autoAdjust="0"/>
    <p:restoredTop sz="95360" autoAdjust="0"/>
  </p:normalViewPr>
  <p:slideViewPr>
    <p:cSldViewPr>
      <p:cViewPr>
        <p:scale>
          <a:sx n="140" d="100"/>
          <a:sy n="140" d="100"/>
        </p:scale>
        <p:origin x="1488" y="102"/>
      </p:cViewPr>
      <p:guideLst>
        <p:guide orient="horz" pos="1008"/>
        <p:guide pos="45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92" y="-90"/>
      </p:cViewPr>
      <p:guideLst>
        <p:guide orient="horz" pos="3028"/>
        <p:guide pos="2308"/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47" tIns="46673" rIns="93347" bIns="46673" numCol="1" anchor="t" anchorCtr="0" compatLnSpc="1">
            <a:prstTxWarp prst="textNoShape">
              <a:avLst/>
            </a:prstTxWarp>
          </a:bodyPr>
          <a:lstStyle>
            <a:lvl1pPr algn="l" defTabSz="932947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8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47" tIns="46673" rIns="93347" bIns="46673" numCol="1" anchor="t" anchorCtr="0" compatLnSpc="1">
            <a:prstTxWarp prst="textNoShape">
              <a:avLst/>
            </a:prstTxWarp>
          </a:bodyPr>
          <a:lstStyle>
            <a:lvl1pPr algn="r" defTabSz="932947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884238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47" tIns="46673" rIns="93347" bIns="46673" numCol="1" anchor="b" anchorCtr="0" compatLnSpc="1">
            <a:prstTxWarp prst="textNoShape">
              <a:avLst/>
            </a:prstTxWarp>
          </a:bodyPr>
          <a:lstStyle>
            <a:lvl1pPr algn="l" defTabSz="932947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80" y="884238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47" tIns="46673" rIns="93347" bIns="46673" numCol="1" anchor="b" anchorCtr="0" compatLnSpc="1">
            <a:prstTxWarp prst="textNoShape">
              <a:avLst/>
            </a:prstTxWarp>
          </a:bodyPr>
          <a:lstStyle>
            <a:lvl1pPr algn="r" defTabSz="932947">
              <a:defRPr sz="1100"/>
            </a:lvl1pPr>
          </a:lstStyle>
          <a:p>
            <a:pPr>
              <a:defRPr/>
            </a:pPr>
            <a:fld id="{82B1D426-27DC-4FDF-9779-B0E48FAE8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54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7" tIns="46673" rIns="93347" bIns="46673" numCol="1" anchor="t" anchorCtr="0" compatLnSpc="1">
            <a:prstTxWarp prst="textNoShape">
              <a:avLst/>
            </a:prstTxWarp>
          </a:bodyPr>
          <a:lstStyle>
            <a:lvl1pPr algn="l" defTabSz="932947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8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7" tIns="46673" rIns="93347" bIns="46673" numCol="1" anchor="t" anchorCtr="0" compatLnSpc="1">
            <a:prstTxWarp prst="textNoShape">
              <a:avLst/>
            </a:prstTxWarp>
          </a:bodyPr>
          <a:lstStyle>
            <a:lvl1pPr algn="r" defTabSz="932947">
              <a:defRPr sz="1100"/>
            </a:lvl1pPr>
          </a:lstStyle>
          <a:p>
            <a:pPr>
              <a:defRPr/>
            </a:pPr>
            <a:fld id="{8FA2D830-C461-43FD-9CED-A75CBAB31D3D}" type="datetimeFigureOut">
              <a:rPr lang="en-US"/>
              <a:pPr>
                <a:defRPr/>
              </a:pPr>
              <a:t>2/17/2022</a:t>
            </a:fld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545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8" y="4422776"/>
            <a:ext cx="5616576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7" tIns="46673" rIns="93347" bIns="466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884238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7" tIns="46673" rIns="93347" bIns="46673" numCol="1" anchor="b" anchorCtr="0" compatLnSpc="1">
            <a:prstTxWarp prst="textNoShape">
              <a:avLst/>
            </a:prstTxWarp>
          </a:bodyPr>
          <a:lstStyle>
            <a:lvl1pPr algn="l" defTabSz="932947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80" y="884238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7" tIns="46673" rIns="93347" bIns="46673" numCol="1" anchor="b" anchorCtr="0" compatLnSpc="1">
            <a:prstTxWarp prst="textNoShape">
              <a:avLst/>
            </a:prstTxWarp>
          </a:bodyPr>
          <a:lstStyle>
            <a:lvl1pPr algn="r" defTabSz="932947">
              <a:defRPr sz="1100"/>
            </a:lvl1pPr>
          </a:lstStyle>
          <a:p>
            <a:pPr>
              <a:defRPr/>
            </a:pPr>
            <a:fld id="{EB450AEA-A2F1-48A2-8820-8FC78EFF1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588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50AEA-A2F1-48A2-8820-8FC78EFF1B0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614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5833B-DF28-4896-BB21-62C187599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7C970-7CD3-4A7E-8B80-08C839BE4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33400"/>
            <a:ext cx="2286000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533400"/>
            <a:ext cx="6705600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F378F-DFDD-4AD2-BD8A-82A7E8607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7159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76400"/>
            <a:ext cx="8229600" cy="3763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E6E27-3FA7-4F07-9257-FDA1F810C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533400"/>
            <a:ext cx="9144000" cy="7159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4038600" cy="1804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038600" cy="1804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633788"/>
            <a:ext cx="4038600" cy="1806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33788"/>
            <a:ext cx="4038600" cy="1806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BE817-EF64-436E-84B1-07AB36C67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A7D10-9F50-4232-9EEF-F0DB89AF5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B71EC-9124-472A-B19B-9B0C2F1C3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279E5-77D0-46BF-BEE1-AD4677A21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B6637-A835-4388-AF23-1192E4152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764C3-5C38-47B3-8020-82A6CC6AE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4204E-87BC-40C1-8B8E-BD6922B6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0E44D-EFB0-47F2-A4BD-A3A057FF3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C5287-7FE3-491C-9431-09907731E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C3280-7FCB-492C-93C6-0C9D6233F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2D23C-5771-4FA6-AB14-199078F84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5D856-4A84-40B3-B58A-C03BACF86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33400"/>
            <a:ext cx="2286000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533400"/>
            <a:ext cx="6705600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7226C-2CE5-4A54-A58E-A054F852F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8D93D-B2BC-4033-AD5A-67BA58B5A6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839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5023C-A3AA-4585-A560-8C14EE50BE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4015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A927B-55AF-4B53-8A37-9107F9D38F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2800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3C1AC-BF8C-4058-B5EE-D53B84378C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015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723D3-66FF-4989-AA98-ED8CF5B3A1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847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D8CBB-C577-4277-A028-AB8795B35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D2F89-F39E-4642-A9E7-C73E167DC4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7342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69D4E-3187-41A3-B339-A3C3FCE5A1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5035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B55DA-96D3-4A44-8150-07F6174C2D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6841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815D9-E987-4E79-8801-A4E172D539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4132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CF873-CD52-4DB2-914F-663E5580C0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0156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33400"/>
            <a:ext cx="2286000" cy="4906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533400"/>
            <a:ext cx="6705600" cy="490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F46BF-8E34-48C1-BA1D-424CB3F266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084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0A526-B7CA-4D5A-8183-4CCE970FBF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8349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760A6-E5D3-4E18-A7E9-37608B3ABA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7496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3283E-8FB5-478A-941E-83309197F9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821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25EF0-43E8-4D2C-A2A6-8484D1D523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43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04E37-21AD-4DBF-A28A-752D42716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8226D-4971-4A06-A3A5-403D3894CB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5701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13D87-45FF-4921-ADE8-2921D9DA87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8042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AFC86-48F1-4179-A2B5-004ED005CC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8089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1BF51-28BA-415E-9D31-84118F1CEE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1913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81370-6132-4F0B-BD52-F4C0F21E9E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7057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7D843-F132-4127-9623-71FD1D1E1F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8536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33400"/>
            <a:ext cx="2286000" cy="4906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533400"/>
            <a:ext cx="6705600" cy="490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E6DDC-C10A-45B4-8460-0FFA078B1D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98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B434F-176B-48F4-B146-45D92EC5E7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325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BFA58-872E-4969-8D4A-21DE6C4ED4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2695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AFE61-BE5A-4825-9332-B9D3E06336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436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56E03-D7DE-4055-9EBB-A27FC30F2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4BBAF-7366-443A-BC29-F0A5D9948E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889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75F0A-7320-408C-B12B-51624B890C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2388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03A72-325F-4E8B-956D-C715A6DF2A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6186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62E63-8939-4EA4-A0CC-3922FFD220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0197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27377-12AC-4E41-9E82-CF834DCBF4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4402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5BA67-1ED4-4B2F-A5F6-468F611973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2481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08B84-7D11-4047-B4C6-E7F0452F45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1679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33400"/>
            <a:ext cx="2286000" cy="4906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533400"/>
            <a:ext cx="6705600" cy="490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A7F2F-35A3-4735-A210-FE64EB7410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3075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7800" y="3444875"/>
            <a:ext cx="3886200" cy="15843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dobe Garamond Pro"/>
                <a:cs typeface="Adobe Garamond Pro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495" y="5562600"/>
            <a:ext cx="3881057" cy="838200"/>
          </a:xfr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35742"/>
          </a:xfrm>
          <a:prstGeom prst="rect">
            <a:avLst/>
          </a:prstGeom>
          <a:solidFill>
            <a:srgbClr val="99A71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047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6011-552C-1A44-B3E4-8EA8FC286B2A}" type="slidenum">
              <a:rPr lang="en-US" smtClean="0">
                <a:solidFill>
                  <a:srgbClr val="04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99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F1A6A-54EF-4FBA-A427-6946B2530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366011-552C-1A44-B3E4-8EA8FC286B2A}" type="slidenum">
              <a:rPr lang="en-US" smtClean="0">
                <a:solidFill>
                  <a:srgbClr val="04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0000">
                  <a:tint val="7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657600" y="2438400"/>
            <a:ext cx="4648200" cy="28956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4309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477DE-DF88-4F98-9EA2-8F2809E66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192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64112-56A9-4DDD-8C17-2419B4EF5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236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27A78-ADEF-40CD-B529-23DEFCA54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908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E6630-C091-4F3F-9AC2-AFD5EFFF0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661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2DA83-B4F3-4EC9-AE3E-010771349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996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3AB45-2DCB-4E33-ACB5-6B4602A1A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175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B2935-17AC-461F-A109-CF1839438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857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1B0CE-CFAE-4F7D-B9BD-BEE4D4375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237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CCD23-CD2C-49D6-86CA-2DD5E77EA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2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468E1-0B2A-480D-BB5B-B56089181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FD710-DF92-4CEE-A075-BA7AAB384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94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33400"/>
            <a:ext cx="2286000" cy="4906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533400"/>
            <a:ext cx="6705600" cy="490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45BF0-9AED-4C53-BFE4-449BD2801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5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50832-F8E4-439A-8858-A96037125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3C43E-00B8-4805-BD73-92E6A0195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 rot="10800000">
            <a:off x="7620000" y="6096000"/>
            <a:ext cx="1066800" cy="762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229350"/>
            <a:ext cx="6794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00467F"/>
                </a:solidFill>
              </a:defRPr>
            </a:lvl1pPr>
          </a:lstStyle>
          <a:p>
            <a:pPr>
              <a:defRPr/>
            </a:pPr>
            <a:fld id="{6F168D14-3CC3-4BC5-8DDF-17D8DB5CAC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29" name="Group 17"/>
          <p:cNvGrpSpPr>
            <a:grpSpLocks noChangeAspect="1"/>
          </p:cNvGrpSpPr>
          <p:nvPr userDrawn="1"/>
        </p:nvGrpSpPr>
        <p:grpSpPr bwMode="auto">
          <a:xfrm>
            <a:off x="0" y="6429375"/>
            <a:ext cx="9144000" cy="123825"/>
            <a:chOff x="0" y="4050"/>
            <a:chExt cx="5760" cy="78"/>
          </a:xfrm>
        </p:grpSpPr>
        <p:sp>
          <p:nvSpPr>
            <p:cNvPr id="19472" name="AutoShape 16"/>
            <p:cNvSpPr>
              <a:spLocks noChangeAspect="1" noChangeArrowheads="1" noTextEdit="1"/>
            </p:cNvSpPr>
            <p:nvPr userDrawn="1"/>
          </p:nvSpPr>
          <p:spPr bwMode="auto">
            <a:xfrm>
              <a:off x="0" y="4050"/>
              <a:ext cx="5760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en-US" dirty="0"/>
            </a:p>
          </p:txBody>
        </p:sp>
        <p:sp>
          <p:nvSpPr>
            <p:cNvPr id="19474" name="Rectangle 18"/>
            <p:cNvSpPr>
              <a:spLocks noChangeArrowheads="1"/>
            </p:cNvSpPr>
            <p:nvPr userDrawn="1"/>
          </p:nvSpPr>
          <p:spPr bwMode="auto">
            <a:xfrm>
              <a:off x="0" y="4048"/>
              <a:ext cx="4" cy="78"/>
            </a:xfrm>
            <a:prstGeom prst="rect">
              <a:avLst/>
            </a:prstGeom>
            <a:solidFill>
              <a:srgbClr val="B2D23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en-US" dirty="0"/>
            </a:p>
          </p:txBody>
        </p:sp>
        <p:sp>
          <p:nvSpPr>
            <p:cNvPr id="19475" name="Freeform 19"/>
            <p:cNvSpPr>
              <a:spLocks/>
            </p:cNvSpPr>
            <p:nvPr userDrawn="1"/>
          </p:nvSpPr>
          <p:spPr bwMode="auto">
            <a:xfrm>
              <a:off x="4" y="4048"/>
              <a:ext cx="4803" cy="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8"/>
                </a:cxn>
                <a:cxn ang="0">
                  <a:pos x="4803" y="78"/>
                </a:cxn>
                <a:cxn ang="0">
                  <a:pos x="4755" y="0"/>
                </a:cxn>
                <a:cxn ang="0">
                  <a:pos x="0" y="0"/>
                </a:cxn>
              </a:cxnLst>
              <a:rect l="0" t="0" r="r" b="b"/>
              <a:pathLst>
                <a:path w="4803" h="78">
                  <a:moveTo>
                    <a:pt x="0" y="0"/>
                  </a:moveTo>
                  <a:lnTo>
                    <a:pt x="0" y="78"/>
                  </a:lnTo>
                  <a:lnTo>
                    <a:pt x="4803" y="78"/>
                  </a:lnTo>
                  <a:lnTo>
                    <a:pt x="47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D2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en-US" dirty="0"/>
            </a:p>
          </p:txBody>
        </p:sp>
        <p:sp>
          <p:nvSpPr>
            <p:cNvPr id="19476" name="Freeform 20"/>
            <p:cNvSpPr>
              <a:spLocks/>
            </p:cNvSpPr>
            <p:nvPr userDrawn="1"/>
          </p:nvSpPr>
          <p:spPr bwMode="auto">
            <a:xfrm>
              <a:off x="5225" y="4048"/>
              <a:ext cx="533" cy="78"/>
            </a:xfrm>
            <a:custGeom>
              <a:avLst/>
              <a:gdLst/>
              <a:ahLst/>
              <a:cxnLst>
                <a:cxn ang="0">
                  <a:pos x="533" y="0"/>
                </a:cxn>
                <a:cxn ang="0">
                  <a:pos x="48" y="0"/>
                </a:cxn>
                <a:cxn ang="0">
                  <a:pos x="0" y="78"/>
                </a:cxn>
                <a:cxn ang="0">
                  <a:pos x="533" y="78"/>
                </a:cxn>
                <a:cxn ang="0">
                  <a:pos x="533" y="0"/>
                </a:cxn>
              </a:cxnLst>
              <a:rect l="0" t="0" r="r" b="b"/>
              <a:pathLst>
                <a:path w="533" h="78">
                  <a:moveTo>
                    <a:pt x="533" y="0"/>
                  </a:moveTo>
                  <a:lnTo>
                    <a:pt x="48" y="0"/>
                  </a:lnTo>
                  <a:lnTo>
                    <a:pt x="0" y="78"/>
                  </a:lnTo>
                  <a:lnTo>
                    <a:pt x="533" y="78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B2D2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en-US" dirty="0"/>
            </a:p>
          </p:txBody>
        </p:sp>
      </p:grp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33400"/>
            <a:ext cx="9144000" cy="715963"/>
          </a:xfrm>
          <a:prstGeom prst="rect">
            <a:avLst/>
          </a:prstGeom>
          <a:solidFill>
            <a:srgbClr val="00467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79" name="Text Box 7"/>
          <p:cNvSpPr txBox="1">
            <a:spLocks noChangeArrowheads="1"/>
          </p:cNvSpPr>
          <p:nvPr userDrawn="1"/>
        </p:nvSpPr>
        <p:spPr bwMode="auto">
          <a:xfrm>
            <a:off x="0" y="95250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1100" dirty="0"/>
              <a:t>B     O     N     </a:t>
            </a:r>
            <a:r>
              <a:rPr lang="en-US" sz="1100" dirty="0" err="1"/>
              <a:t>N</a:t>
            </a:r>
            <a:r>
              <a:rPr lang="en-US" sz="1100" dirty="0"/>
              <a:t>     E     V     I     L     </a:t>
            </a:r>
            <a:r>
              <a:rPr lang="en-US" sz="1100" dirty="0" err="1"/>
              <a:t>L</a:t>
            </a:r>
            <a:r>
              <a:rPr lang="en-US" sz="1100" dirty="0"/>
              <a:t>     E         P     O     W     E     R         A     D     M     I     N     I     S     T     R     A     T     I     O     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467F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467F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67F"/>
        </a:buClr>
        <a:buFont typeface="Verdana" pitchFamily="34" charset="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467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467F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467F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467F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467F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467F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33400"/>
            <a:ext cx="91440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 rot="10800000">
            <a:off x="7620000" y="6096000"/>
            <a:ext cx="1066800" cy="762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229350"/>
            <a:ext cx="6794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00467F"/>
                </a:solidFill>
              </a:defRPr>
            </a:lvl1pPr>
          </a:lstStyle>
          <a:p>
            <a:pPr>
              <a:defRPr/>
            </a:pPr>
            <a:fld id="{CA5902C2-22F5-4F1F-8250-565EE71A5D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8685" name="Text Box 7"/>
          <p:cNvSpPr txBox="1">
            <a:spLocks noChangeArrowheads="1"/>
          </p:cNvSpPr>
          <p:nvPr userDrawn="1"/>
        </p:nvSpPr>
        <p:spPr bwMode="auto">
          <a:xfrm>
            <a:off x="0" y="95250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1100" dirty="0"/>
              <a:t>B     O     N     </a:t>
            </a:r>
            <a:r>
              <a:rPr lang="en-US" sz="1100" dirty="0" err="1"/>
              <a:t>N</a:t>
            </a:r>
            <a:r>
              <a:rPr lang="en-US" sz="1100" dirty="0"/>
              <a:t>     E     V     I     L     </a:t>
            </a:r>
            <a:r>
              <a:rPr lang="en-US" sz="1100" dirty="0" err="1"/>
              <a:t>L</a:t>
            </a:r>
            <a:r>
              <a:rPr lang="en-US" sz="1100" dirty="0"/>
              <a:t>     E         P     O     W     E     R         A     D     M     I     N     I     S     T     R     A     T     I     O     N</a:t>
            </a:r>
          </a:p>
        </p:txBody>
      </p:sp>
      <p:pic>
        <p:nvPicPr>
          <p:cNvPr id="15367" name="Picture 14" descr="Green bar with cut out--for page number-35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429375"/>
            <a:ext cx="9144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467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467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467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467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467F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467F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467F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467F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467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467F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467F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67F"/>
        </a:buClr>
        <a:buFont typeface="Verdana" pitchFamily="34" charset="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467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467F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467F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467F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467F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467F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AutoShape 8"/>
          <p:cNvSpPr>
            <a:spLocks noChangeArrowheads="1"/>
          </p:cNvSpPr>
          <p:nvPr/>
        </p:nvSpPr>
        <p:spPr bwMode="auto">
          <a:xfrm rot="10800000">
            <a:off x="7620000" y="6096000"/>
            <a:ext cx="1066800" cy="762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229350"/>
            <a:ext cx="6794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5091CD"/>
                </a:solidFill>
                <a:latin typeface="Arial" charset="0"/>
              </a:defRPr>
            </a:lvl1pPr>
          </a:lstStyle>
          <a:p>
            <a:pPr>
              <a:defRPr/>
            </a:pPr>
            <a:fld id="{F4A6B18A-6748-468D-91EA-C07848A7D4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29" name="Group 17"/>
          <p:cNvGrpSpPr>
            <a:grpSpLocks noChangeAspect="1"/>
          </p:cNvGrpSpPr>
          <p:nvPr userDrawn="1"/>
        </p:nvGrpSpPr>
        <p:grpSpPr bwMode="auto">
          <a:xfrm>
            <a:off x="0" y="6429375"/>
            <a:ext cx="9144000" cy="123825"/>
            <a:chOff x="0" y="4050"/>
            <a:chExt cx="5760" cy="78"/>
          </a:xfrm>
        </p:grpSpPr>
        <p:sp>
          <p:nvSpPr>
            <p:cNvPr id="1032" name="AutoShape 16"/>
            <p:cNvSpPr>
              <a:spLocks noChangeAspect="1" noChangeArrowheads="1" noTextEdit="1"/>
            </p:cNvSpPr>
            <p:nvPr userDrawn="1"/>
          </p:nvSpPr>
          <p:spPr bwMode="auto">
            <a:xfrm>
              <a:off x="0" y="4050"/>
              <a:ext cx="576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/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33" name="Rectangle 18"/>
            <p:cNvSpPr>
              <a:spLocks noChangeArrowheads="1"/>
            </p:cNvSpPr>
            <p:nvPr userDrawn="1"/>
          </p:nvSpPr>
          <p:spPr bwMode="auto">
            <a:xfrm>
              <a:off x="0" y="4048"/>
              <a:ext cx="4" cy="78"/>
            </a:xfrm>
            <a:prstGeom prst="rect">
              <a:avLst/>
            </a:prstGeom>
            <a:solidFill>
              <a:srgbClr val="B2D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/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34" name="Freeform 19"/>
            <p:cNvSpPr>
              <a:spLocks/>
            </p:cNvSpPr>
            <p:nvPr userDrawn="1"/>
          </p:nvSpPr>
          <p:spPr bwMode="auto">
            <a:xfrm>
              <a:off x="4" y="4048"/>
              <a:ext cx="4803" cy="78"/>
            </a:xfrm>
            <a:custGeom>
              <a:avLst/>
              <a:gdLst>
                <a:gd name="T0" fmla="*/ 0 w 4803"/>
                <a:gd name="T1" fmla="*/ 0 h 78"/>
                <a:gd name="T2" fmla="*/ 0 w 4803"/>
                <a:gd name="T3" fmla="*/ 78 h 78"/>
                <a:gd name="T4" fmla="*/ 4803 w 4803"/>
                <a:gd name="T5" fmla="*/ 78 h 78"/>
                <a:gd name="T6" fmla="*/ 4755 w 4803"/>
                <a:gd name="T7" fmla="*/ 0 h 78"/>
                <a:gd name="T8" fmla="*/ 0 w 4803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03" h="78">
                  <a:moveTo>
                    <a:pt x="0" y="0"/>
                  </a:moveTo>
                  <a:lnTo>
                    <a:pt x="0" y="78"/>
                  </a:lnTo>
                  <a:lnTo>
                    <a:pt x="4803" y="78"/>
                  </a:lnTo>
                  <a:lnTo>
                    <a:pt x="47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D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/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35" name="Freeform 20"/>
            <p:cNvSpPr>
              <a:spLocks/>
            </p:cNvSpPr>
            <p:nvPr userDrawn="1"/>
          </p:nvSpPr>
          <p:spPr bwMode="auto">
            <a:xfrm>
              <a:off x="5225" y="4048"/>
              <a:ext cx="533" cy="78"/>
            </a:xfrm>
            <a:custGeom>
              <a:avLst/>
              <a:gdLst>
                <a:gd name="T0" fmla="*/ 533 w 533"/>
                <a:gd name="T1" fmla="*/ 0 h 78"/>
                <a:gd name="T2" fmla="*/ 48 w 533"/>
                <a:gd name="T3" fmla="*/ 0 h 78"/>
                <a:gd name="T4" fmla="*/ 0 w 533"/>
                <a:gd name="T5" fmla="*/ 78 h 78"/>
                <a:gd name="T6" fmla="*/ 533 w 533"/>
                <a:gd name="T7" fmla="*/ 78 h 78"/>
                <a:gd name="T8" fmla="*/ 533 w 533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3" h="78">
                  <a:moveTo>
                    <a:pt x="533" y="0"/>
                  </a:moveTo>
                  <a:lnTo>
                    <a:pt x="48" y="0"/>
                  </a:lnTo>
                  <a:lnTo>
                    <a:pt x="0" y="78"/>
                  </a:lnTo>
                  <a:lnTo>
                    <a:pt x="533" y="78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B2D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/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33400"/>
            <a:ext cx="9144000" cy="715963"/>
          </a:xfrm>
          <a:prstGeom prst="rect">
            <a:avLst/>
          </a:prstGeom>
          <a:solidFill>
            <a:srgbClr val="5091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78" name="Text Box 7"/>
          <p:cNvSpPr txBox="1">
            <a:spLocks noChangeArrowheads="1"/>
          </p:cNvSpPr>
          <p:nvPr userDrawn="1"/>
        </p:nvSpPr>
        <p:spPr bwMode="auto">
          <a:xfrm>
            <a:off x="0" y="76200"/>
            <a:ext cx="914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100" dirty="0" smtClean="0">
                <a:solidFill>
                  <a:srgbClr val="000000"/>
                </a:solidFill>
              </a:rPr>
              <a:t>B     O     N     N     E     V     I     L     L     E         P     O     W     E     R         A     D     M     I     N     I     S     T     R     A     T     I     O     N</a:t>
            </a:r>
          </a:p>
        </p:txBody>
      </p:sp>
    </p:spTree>
    <p:extLst>
      <p:ext uri="{BB962C8B-B14F-4D97-AF65-F5344CB8AC3E}">
        <p14:creationId xmlns:p14="http://schemas.microsoft.com/office/powerpoint/2010/main" val="973656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091CD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091CD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091CD"/>
        </a:buClr>
        <a:buFont typeface="Verdana" pitchFamily="34" charset="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091CD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091CD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5091CD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5091CD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5091CD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5091CD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AutoShape 8"/>
          <p:cNvSpPr>
            <a:spLocks noChangeArrowheads="1"/>
          </p:cNvSpPr>
          <p:nvPr/>
        </p:nvSpPr>
        <p:spPr bwMode="auto">
          <a:xfrm rot="10800000">
            <a:off x="7620000" y="6096000"/>
            <a:ext cx="1066800" cy="762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229350"/>
            <a:ext cx="6794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5091CD"/>
                </a:solidFill>
                <a:latin typeface="Arial" charset="0"/>
              </a:defRPr>
            </a:lvl1pPr>
          </a:lstStyle>
          <a:p>
            <a:pPr>
              <a:defRPr/>
            </a:pPr>
            <a:fld id="{F1DFC0DC-1217-4A78-A919-EEE0C2C435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29" name="Group 17"/>
          <p:cNvGrpSpPr>
            <a:grpSpLocks noChangeAspect="1"/>
          </p:cNvGrpSpPr>
          <p:nvPr userDrawn="1"/>
        </p:nvGrpSpPr>
        <p:grpSpPr bwMode="auto">
          <a:xfrm>
            <a:off x="0" y="6429375"/>
            <a:ext cx="9144000" cy="123825"/>
            <a:chOff x="0" y="4050"/>
            <a:chExt cx="5760" cy="78"/>
          </a:xfrm>
        </p:grpSpPr>
        <p:sp>
          <p:nvSpPr>
            <p:cNvPr id="1032" name="AutoShape 16"/>
            <p:cNvSpPr>
              <a:spLocks noChangeAspect="1" noChangeArrowheads="1" noTextEdit="1"/>
            </p:cNvSpPr>
            <p:nvPr userDrawn="1"/>
          </p:nvSpPr>
          <p:spPr bwMode="auto">
            <a:xfrm>
              <a:off x="0" y="4050"/>
              <a:ext cx="576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3" name="Rectangle 18"/>
            <p:cNvSpPr>
              <a:spLocks noChangeArrowheads="1"/>
            </p:cNvSpPr>
            <p:nvPr userDrawn="1"/>
          </p:nvSpPr>
          <p:spPr bwMode="auto">
            <a:xfrm>
              <a:off x="0" y="4048"/>
              <a:ext cx="4" cy="78"/>
            </a:xfrm>
            <a:prstGeom prst="rect">
              <a:avLst/>
            </a:prstGeom>
            <a:solidFill>
              <a:srgbClr val="B2D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4" name="Freeform 19"/>
            <p:cNvSpPr>
              <a:spLocks/>
            </p:cNvSpPr>
            <p:nvPr userDrawn="1"/>
          </p:nvSpPr>
          <p:spPr bwMode="auto">
            <a:xfrm>
              <a:off x="4" y="4048"/>
              <a:ext cx="4803" cy="78"/>
            </a:xfrm>
            <a:custGeom>
              <a:avLst/>
              <a:gdLst>
                <a:gd name="T0" fmla="*/ 0 w 4803"/>
                <a:gd name="T1" fmla="*/ 0 h 78"/>
                <a:gd name="T2" fmla="*/ 0 w 4803"/>
                <a:gd name="T3" fmla="*/ 78 h 78"/>
                <a:gd name="T4" fmla="*/ 4803 w 4803"/>
                <a:gd name="T5" fmla="*/ 78 h 78"/>
                <a:gd name="T6" fmla="*/ 4755 w 4803"/>
                <a:gd name="T7" fmla="*/ 0 h 78"/>
                <a:gd name="T8" fmla="*/ 0 w 4803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03" h="78">
                  <a:moveTo>
                    <a:pt x="0" y="0"/>
                  </a:moveTo>
                  <a:lnTo>
                    <a:pt x="0" y="78"/>
                  </a:lnTo>
                  <a:lnTo>
                    <a:pt x="4803" y="78"/>
                  </a:lnTo>
                  <a:lnTo>
                    <a:pt x="47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D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/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5" name="Freeform 20"/>
            <p:cNvSpPr>
              <a:spLocks/>
            </p:cNvSpPr>
            <p:nvPr userDrawn="1"/>
          </p:nvSpPr>
          <p:spPr bwMode="auto">
            <a:xfrm>
              <a:off x="5225" y="4048"/>
              <a:ext cx="533" cy="78"/>
            </a:xfrm>
            <a:custGeom>
              <a:avLst/>
              <a:gdLst>
                <a:gd name="T0" fmla="*/ 533 w 533"/>
                <a:gd name="T1" fmla="*/ 0 h 78"/>
                <a:gd name="T2" fmla="*/ 48 w 533"/>
                <a:gd name="T3" fmla="*/ 0 h 78"/>
                <a:gd name="T4" fmla="*/ 0 w 533"/>
                <a:gd name="T5" fmla="*/ 78 h 78"/>
                <a:gd name="T6" fmla="*/ 533 w 533"/>
                <a:gd name="T7" fmla="*/ 78 h 78"/>
                <a:gd name="T8" fmla="*/ 533 w 533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3" h="78">
                  <a:moveTo>
                    <a:pt x="533" y="0"/>
                  </a:moveTo>
                  <a:lnTo>
                    <a:pt x="48" y="0"/>
                  </a:lnTo>
                  <a:lnTo>
                    <a:pt x="0" y="78"/>
                  </a:lnTo>
                  <a:lnTo>
                    <a:pt x="533" y="78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B2D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/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33400"/>
            <a:ext cx="9144000" cy="715963"/>
          </a:xfrm>
          <a:prstGeom prst="rect">
            <a:avLst/>
          </a:prstGeom>
          <a:solidFill>
            <a:srgbClr val="5091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78" name="Text Box 7"/>
          <p:cNvSpPr txBox="1">
            <a:spLocks noChangeArrowheads="1"/>
          </p:cNvSpPr>
          <p:nvPr userDrawn="1"/>
        </p:nvSpPr>
        <p:spPr bwMode="auto">
          <a:xfrm>
            <a:off x="0" y="76200"/>
            <a:ext cx="914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100" dirty="0" smtClean="0">
                <a:solidFill>
                  <a:srgbClr val="000000"/>
                </a:solidFill>
              </a:rPr>
              <a:t>B     O     N     N     E     V     I     L     L     E         P     O     W     E     R         A     D     M     I     N     I     S     T     R     A     T     I     O     N</a:t>
            </a:r>
          </a:p>
        </p:txBody>
      </p:sp>
    </p:spTree>
    <p:extLst>
      <p:ext uri="{BB962C8B-B14F-4D97-AF65-F5344CB8AC3E}">
        <p14:creationId xmlns:p14="http://schemas.microsoft.com/office/powerpoint/2010/main" val="147362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091CD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091CD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091CD"/>
        </a:buClr>
        <a:buFont typeface="Verdana" pitchFamily="34" charset="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091CD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091CD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5091CD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5091CD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5091CD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5091CD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33400"/>
            <a:ext cx="91440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69A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2" name="AutoShape 8"/>
          <p:cNvSpPr>
            <a:spLocks noChangeArrowheads="1"/>
          </p:cNvSpPr>
          <p:nvPr/>
        </p:nvSpPr>
        <p:spPr bwMode="auto">
          <a:xfrm rot="10800000">
            <a:off x="7620000" y="6096000"/>
            <a:ext cx="1066800" cy="762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229350"/>
            <a:ext cx="6794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5091CD"/>
                </a:solidFill>
                <a:latin typeface="Arial" charset="0"/>
              </a:defRPr>
            </a:lvl1pPr>
          </a:lstStyle>
          <a:p>
            <a:pPr>
              <a:defRPr/>
            </a:pPr>
            <a:fld id="{C19CED1A-25AB-4775-A38C-A5AD0F633E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4" name="Picture 14" descr="Green bar with cut out--for page number-35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7" name="Text Box 7"/>
          <p:cNvSpPr txBox="1">
            <a:spLocks noChangeArrowheads="1"/>
          </p:cNvSpPr>
          <p:nvPr userDrawn="1"/>
        </p:nvSpPr>
        <p:spPr bwMode="auto">
          <a:xfrm>
            <a:off x="0" y="76200"/>
            <a:ext cx="914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100" dirty="0" smtClean="0">
                <a:solidFill>
                  <a:srgbClr val="000000"/>
                </a:solidFill>
              </a:rPr>
              <a:t>B     O     N     N     E     V     I     L     L     E         P     O     W     E     R         A     D     M     I     N     I     S     T     R     A     T     I     O     N</a:t>
            </a:r>
          </a:p>
        </p:txBody>
      </p:sp>
    </p:spTree>
    <p:extLst>
      <p:ext uri="{BB962C8B-B14F-4D97-AF65-F5344CB8AC3E}">
        <p14:creationId xmlns:p14="http://schemas.microsoft.com/office/powerpoint/2010/main" val="46628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5091C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5091CD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5091CD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5091CD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5091CD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5091CD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5091CD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5091CD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5091C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091CD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091CD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091CD"/>
        </a:buClr>
        <a:buFont typeface="Verdana" pitchFamily="34" charset="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091CD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091CD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5091CD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5091CD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5091CD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5091CD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0" y="1752600"/>
            <a:ext cx="509905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2298700"/>
            <a:ext cx="509905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0150" y="6356350"/>
            <a:ext cx="349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9BB85D"/>
                </a:solidFill>
              </a:defRPr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47366011-552C-1A44-B3E4-8EA8FC286B2A}" type="slidenum">
              <a:rPr lang="en-US" smtClean="0">
                <a:solidFill>
                  <a:srgbClr val="040000">
                    <a:tint val="75000"/>
                  </a:srgb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4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35742"/>
          </a:xfrm>
          <a:prstGeom prst="rect">
            <a:avLst/>
          </a:prstGeom>
          <a:solidFill>
            <a:srgbClr val="99A71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4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1800" kern="1200">
          <a:solidFill>
            <a:srgbClr val="346C8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9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33400"/>
            <a:ext cx="9144000" cy="715963"/>
          </a:xfrm>
          <a:prstGeom prst="rect">
            <a:avLst/>
          </a:prstGeom>
          <a:solidFill>
            <a:srgbClr val="0092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AutoShape 8"/>
          <p:cNvSpPr>
            <a:spLocks noChangeArrowheads="1"/>
          </p:cNvSpPr>
          <p:nvPr/>
        </p:nvSpPr>
        <p:spPr bwMode="auto">
          <a:xfrm rot="10800000">
            <a:off x="7620000" y="6096000"/>
            <a:ext cx="1066800" cy="762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229350"/>
            <a:ext cx="6794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aseline="0">
                <a:solidFill>
                  <a:srgbClr val="00929F"/>
                </a:solidFill>
              </a:defRPr>
            </a:lvl1pPr>
          </a:lstStyle>
          <a:p>
            <a:pPr>
              <a:defRPr/>
            </a:pPr>
            <a:fld id="{D5EBCAFD-B8C1-40EB-99B3-9719E1096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9464" name="Text Box 7"/>
          <p:cNvSpPr txBox="1">
            <a:spLocks noChangeArrowheads="1"/>
          </p:cNvSpPr>
          <p:nvPr userDrawn="1"/>
        </p:nvSpPr>
        <p:spPr bwMode="auto">
          <a:xfrm>
            <a:off x="0" y="76200"/>
            <a:ext cx="914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100" smtClean="0">
                <a:solidFill>
                  <a:srgbClr val="000000"/>
                </a:solidFill>
              </a:rPr>
              <a:t>B     O     N     N     E     V     I     L     L     E         P     O     W     E     R         A     D     M     I     N     I     S     T     R     A     T     I     O     N</a:t>
            </a:r>
          </a:p>
        </p:txBody>
      </p:sp>
      <p:pic>
        <p:nvPicPr>
          <p:cNvPr id="1031" name="Picture 9" descr="Green bar with cut out--for page number-35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2225"/>
            <a:ext cx="914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38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29F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29F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29F"/>
        </a:buClr>
        <a:buFont typeface="Verdana" pitchFamily="34" charset="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29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29F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929F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929F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929F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929F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76" name="Group 48"/>
          <p:cNvGrpSpPr>
            <a:grpSpLocks/>
          </p:cNvGrpSpPr>
          <p:nvPr/>
        </p:nvGrpSpPr>
        <p:grpSpPr bwMode="auto">
          <a:xfrm>
            <a:off x="96630" y="319641"/>
            <a:ext cx="8695359" cy="3014869"/>
            <a:chOff x="125" y="243"/>
            <a:chExt cx="6299" cy="2184"/>
          </a:xfrm>
        </p:grpSpPr>
        <p:sp>
          <p:nvSpPr>
            <p:cNvPr id="73730" name="Text Box 2"/>
            <p:cNvSpPr txBox="1">
              <a:spLocks noChangeArrowheads="1"/>
            </p:cNvSpPr>
            <p:nvPr/>
          </p:nvSpPr>
          <p:spPr bwMode="auto">
            <a:xfrm>
              <a:off x="261" y="243"/>
              <a:ext cx="6163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45423" rIns="0" bIns="45423">
              <a:spAutoFit/>
            </a:bodyPr>
            <a:lstStyle>
              <a:lvl1pPr defTabSz="10461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30175" defTabSz="10461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6163" defTabSz="10461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70038" defTabSz="10461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90738" defTabSz="10461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7938" defTabSz="10461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5138" defTabSz="10461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62338" defTabSz="10461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9538" defTabSz="10461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1" algn="ctr" eaLnBrk="1" hangingPunct="1"/>
              <a:r>
                <a:rPr lang="en-US" altLang="en-US" sz="1600" b="1" dirty="0" smtClean="0"/>
                <a:t> </a:t>
              </a:r>
              <a:r>
                <a:rPr lang="en-US" altLang="en-US" sz="1600" b="1" dirty="0" smtClean="0"/>
                <a:t>Wallowa River/</a:t>
              </a:r>
              <a:r>
                <a:rPr lang="en-US" altLang="en-US" sz="1600" b="1" dirty="0" err="1" smtClean="0"/>
                <a:t>Tamkaliks</a:t>
              </a:r>
              <a:r>
                <a:rPr lang="en-US" altLang="en-US" sz="1600" b="1" dirty="0" smtClean="0"/>
                <a:t> Side Channel and Wetland Complex</a:t>
              </a:r>
              <a:r>
                <a:rPr lang="en-US" altLang="en-US" sz="1400" b="1" dirty="0" smtClean="0"/>
                <a:t>: </a:t>
              </a:r>
            </a:p>
            <a:p>
              <a:pPr lvl="1" algn="ctr" eaLnBrk="1" hangingPunct="1"/>
              <a:r>
                <a:rPr lang="en-US" altLang="en-US" sz="1400" b="1" dirty="0" smtClean="0"/>
                <a:t>Atlas Tier 1, </a:t>
              </a:r>
              <a:r>
                <a:rPr lang="en-US" altLang="en-US" sz="1100" b="1" dirty="0" smtClean="0"/>
                <a:t>WMS-1 </a:t>
              </a:r>
              <a:r>
                <a:rPr lang="en-US" altLang="en-US" sz="1100" b="1" dirty="0" err="1" smtClean="0"/>
                <a:t>Subwatershed</a:t>
              </a:r>
              <a:endParaRPr lang="en-US" alt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73731" name="Text Box 3"/>
            <p:cNvSpPr txBox="1">
              <a:spLocks noChangeArrowheads="1"/>
            </p:cNvSpPr>
            <p:nvPr/>
          </p:nvSpPr>
          <p:spPr bwMode="auto">
            <a:xfrm>
              <a:off x="125" y="644"/>
              <a:ext cx="3217" cy="1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843" tIns="45423" rIns="90843" bIns="45423">
              <a:spAutoFit/>
            </a:bodyPr>
            <a:lstStyle>
              <a:lvl1pPr defTabSz="2016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261938" defTabSz="2016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046163" defTabSz="2016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570038" defTabSz="2016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90738" defTabSz="2016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47938" defTabSz="2016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05138" defTabSz="2016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62338" defTabSz="2016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919538" defTabSz="2016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 b="1" dirty="0" smtClean="0">
                  <a:latin typeface="+mj-lt"/>
                </a:rPr>
                <a:t>IMPLEMENTER: Nez Perce Tribe</a:t>
              </a:r>
              <a:endParaRPr lang="en-US" altLang="en-US" sz="1400" b="1" dirty="0"/>
            </a:p>
            <a:p>
              <a:r>
                <a:rPr lang="en-US" altLang="en-US" sz="1000" b="1" dirty="0" smtClean="0"/>
                <a:t>Location:  </a:t>
              </a:r>
              <a:r>
                <a:rPr lang="en-US" altLang="en-US" sz="1000" b="1" dirty="0" smtClean="0"/>
                <a:t>Wallowa </a:t>
              </a:r>
              <a:r>
                <a:rPr lang="en-US" altLang="en-US" sz="1000" b="1" dirty="0" smtClean="0"/>
                <a:t>River, near </a:t>
              </a:r>
              <a:r>
                <a:rPr lang="en-US" altLang="en-US" sz="1000" b="1" dirty="0" smtClean="0"/>
                <a:t>Wallowa, </a:t>
              </a:r>
              <a:r>
                <a:rPr lang="en-US" altLang="en-US" sz="1000" b="1" dirty="0" smtClean="0"/>
                <a:t>Oregon</a:t>
              </a:r>
            </a:p>
            <a:p>
              <a:r>
                <a:rPr lang="en-US" altLang="en-US" sz="1000" b="1" dirty="0" smtClean="0">
                  <a:latin typeface="+mj-lt"/>
                </a:rPr>
                <a:t>Implementation: </a:t>
              </a:r>
              <a:r>
                <a:rPr lang="en-US" altLang="en-US" sz="1000" b="1" dirty="0" smtClean="0">
                  <a:latin typeface="+mj-lt"/>
                </a:rPr>
                <a:t>2021; Contract #: </a:t>
              </a:r>
              <a:r>
                <a:rPr lang="en-US" altLang="en-US" sz="1000" b="1" dirty="0" smtClean="0">
                  <a:latin typeface="+mj-lt"/>
                </a:rPr>
                <a:t>74017-51</a:t>
              </a:r>
              <a:endParaRPr lang="en-US" altLang="en-US" sz="1000" b="1" dirty="0" smtClean="0">
                <a:latin typeface="+mj-lt"/>
              </a:endParaRPr>
            </a:p>
            <a:p>
              <a:endParaRPr lang="en-US" altLang="en-US" sz="800" b="1" dirty="0" smtClean="0">
                <a:latin typeface="+mj-lt"/>
              </a:endParaRPr>
            </a:p>
            <a:p>
              <a:pPr eaLnBrk="1" hangingPunct="1"/>
              <a:r>
                <a:rPr lang="en-US" altLang="en-US" sz="1000" b="1" dirty="0" smtClean="0">
                  <a:latin typeface="+mj-lt"/>
                </a:rPr>
                <a:t>PROJECT BACKGROUND:  </a:t>
              </a:r>
              <a:r>
                <a:rPr lang="en-US" altLang="en-US" sz="1000" dirty="0" smtClean="0"/>
                <a:t>Within this</a:t>
              </a:r>
              <a:r>
                <a:rPr lang="en-US" sz="1000" dirty="0" smtClean="0"/>
                <a:t> middle section of the Wallowa River </a:t>
              </a:r>
              <a:r>
                <a:rPr lang="en-US" sz="1000" dirty="0" smtClean="0"/>
                <a:t>the river has been channelized and disconnected from its floodplain to accommodate agricultural practices, road and rail road construction, and residential development. The channel lacks habitat complexity and off-channel habitat necessary for all life stages of ESA listed fish that utilize this reach.  </a:t>
              </a:r>
              <a:endParaRPr lang="en-US" altLang="en-US" sz="1000" b="1" dirty="0">
                <a:latin typeface="+mj-lt"/>
              </a:endParaRPr>
            </a:p>
            <a:p>
              <a:pPr eaLnBrk="1" hangingPunct="1"/>
              <a:endParaRPr lang="en-US" altLang="en-US" sz="600" b="1" dirty="0" smtClean="0">
                <a:latin typeface="+mj-lt"/>
              </a:endParaRPr>
            </a:p>
            <a:p>
              <a:pPr eaLnBrk="1" hangingPunct="1"/>
              <a:r>
                <a:rPr lang="en-US" altLang="en-US" sz="1000" b="1" dirty="0" smtClean="0"/>
                <a:t>ESA ESU or DPS: </a:t>
              </a:r>
              <a:r>
                <a:rPr lang="en-US" altLang="en-US" sz="1000" dirty="0" smtClean="0"/>
                <a:t>Snake River spring/summer Chinook salmon ESU, Lostine/Wallowa River spring Chinook salmon population. Snake River summer steelhead ESU, Wallowa River summer steelhead population.</a:t>
              </a:r>
              <a:endParaRPr lang="en-US" altLang="en-US" sz="1000" dirty="0"/>
            </a:p>
            <a:p>
              <a:endParaRPr lang="en-US" altLang="en-US" sz="1000" dirty="0"/>
            </a:p>
            <a:p>
              <a:endParaRPr lang="en-US" sz="1000" dirty="0" smtClean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55833B-DF28-4896-BB21-62C18759928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147955" y="5524080"/>
            <a:ext cx="2789132" cy="5149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843" tIns="45423" rIns="90843" bIns="45423">
            <a:spAutoFit/>
          </a:bodyPr>
          <a:lstStyle>
            <a:lvl1pPr defTabSz="1046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22288" defTabSz="1046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46163" defTabSz="1046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0038" defTabSz="1046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0738" defTabSz="1046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7938" defTabSz="1046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138" defTabSz="1046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2338" defTabSz="1046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9538" defTabSz="1046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100" b="1" dirty="0" smtClean="0">
                <a:latin typeface="Comic Sans MS" panose="030F0702030302020204" pitchFamily="66" charset="0"/>
              </a:rPr>
              <a:t>Pre-Construction Overview </a:t>
            </a:r>
          </a:p>
          <a:p>
            <a:pPr algn="ctr">
              <a:spcBef>
                <a:spcPct val="50000"/>
              </a:spcBef>
            </a:pPr>
            <a:r>
              <a:rPr lang="en-US" altLang="en-US" sz="1100" b="1" dirty="0" smtClean="0">
                <a:latin typeface="Comic Sans MS" panose="030F0702030302020204" pitchFamily="66" charset="0"/>
              </a:rPr>
              <a:t>Looking SW</a:t>
            </a:r>
            <a:r>
              <a:rPr lang="en-US" altLang="en-US" sz="1100" b="1" dirty="0" smtClean="0">
                <a:latin typeface="Comic Sans MS" panose="030F0702030302020204" pitchFamily="66" charset="0"/>
              </a:rPr>
              <a:t> (August 2020)</a:t>
            </a:r>
            <a:endParaRPr lang="en-US" altLang="en-US" sz="11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3"/>
          <a:stretch/>
        </p:blipFill>
        <p:spPr>
          <a:xfrm>
            <a:off x="147955" y="3313990"/>
            <a:ext cx="3267314" cy="222104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6"/>
          <a:stretch/>
        </p:blipFill>
        <p:spPr bwMode="auto">
          <a:xfrm>
            <a:off x="2937087" y="4343206"/>
            <a:ext cx="3003734" cy="193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34052" y="848144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altLang="en-US" sz="1000" b="1" dirty="0"/>
              <a:t>IMPLEMENTATION  ACTIONS: </a:t>
            </a:r>
            <a:endParaRPr lang="en-US" altLang="en-U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000" dirty="0" smtClean="0"/>
              <a:t>1,789 linear feet of new side channel excavated</a:t>
            </a:r>
            <a:endParaRPr lang="en-US" altLang="en-U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15 pools, 2 backwater wetland nodes, and 1 large alcove excavated</a:t>
            </a:r>
            <a:endParaRPr lang="en-U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LWD installation included 4 inlet/outlet structures, 17 side channel whole tree structures, and 20 alcove whole tree structures</a:t>
            </a:r>
            <a:endParaRPr lang="en-U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300 CY of in-situ riffle material and additional habitat boulders installed</a:t>
            </a:r>
            <a:endParaRPr lang="en-US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~400 14-24+ inch diameter boulders placed in </a:t>
            </a:r>
            <a:r>
              <a:rPr lang="en-US" sz="1000" dirty="0" err="1" smtClean="0"/>
              <a:t>mainstem</a:t>
            </a:r>
            <a:r>
              <a:rPr lang="en-US" sz="1000" dirty="0" smtClean="0"/>
              <a:t> Wallowa River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&gt;1,000 linear feet of side channel brush bank treatments installed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&gt;1.6 acres of furrowed and ridged roughened floodplain </a:t>
            </a:r>
            <a:r>
              <a:rPr lang="en-US" sz="1000" dirty="0" smtClean="0"/>
              <a:t>interspersed with 600 linear feet of willow trenches</a:t>
            </a:r>
            <a:endParaRPr lang="en-US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~0.6 acres of wetland grading and 12,200 10 CI wetland plugs planted</a:t>
            </a:r>
            <a:endParaRPr lang="en-US" sz="1000" dirty="0"/>
          </a:p>
          <a:p>
            <a:endParaRPr lang="en-US" sz="1000" dirty="0"/>
          </a:p>
          <a:p>
            <a:r>
              <a:rPr lang="en-US" sz="1000" b="1" dirty="0"/>
              <a:t>HABITAT RESPONSE: </a:t>
            </a:r>
            <a:r>
              <a:rPr lang="en-US" sz="1000" b="1" dirty="0" smtClean="0"/>
              <a:t> </a:t>
            </a:r>
            <a:r>
              <a:rPr lang="en-US" sz="1000" dirty="0" smtClean="0"/>
              <a:t>Since implementation, the following habitat features have significantly improved within the project reach: </a:t>
            </a:r>
            <a:r>
              <a:rPr lang="en-US" sz="1000" dirty="0"/>
              <a:t>floodplain </a:t>
            </a:r>
            <a:r>
              <a:rPr lang="en-US" sz="1000" dirty="0" smtClean="0"/>
              <a:t>connectivity; floodplain and wetland vegetation; large wood densities; increased pool and zero velocity habitat.</a:t>
            </a:r>
            <a:endParaRPr lang="en-US" altLang="en-US" sz="1000" b="1" dirty="0"/>
          </a:p>
          <a:p>
            <a:r>
              <a:rPr lang="en-US" sz="1000" dirty="0"/>
              <a:t> </a:t>
            </a:r>
            <a:r>
              <a:rPr lang="en-US" sz="1000" b="1" dirty="0"/>
              <a:t>  </a:t>
            </a:r>
            <a:r>
              <a:rPr lang="en-US" sz="1000" dirty="0"/>
              <a:t> </a:t>
            </a:r>
          </a:p>
          <a:p>
            <a:r>
              <a:rPr lang="en-US" sz="1000" b="1" dirty="0"/>
              <a:t>FISH RESPONSE:</a:t>
            </a:r>
            <a:r>
              <a:rPr lang="en-US" sz="1000" dirty="0"/>
              <a:t> </a:t>
            </a:r>
            <a:r>
              <a:rPr lang="en-US" sz="1000" dirty="0" smtClean="0"/>
              <a:t> This project has improved </a:t>
            </a:r>
            <a:r>
              <a:rPr lang="en-US" sz="1000" dirty="0"/>
              <a:t>migration, holding, spawning, </a:t>
            </a:r>
            <a:r>
              <a:rPr lang="en-US" sz="1000" dirty="0" smtClean="0"/>
              <a:t>and summer </a:t>
            </a:r>
            <a:r>
              <a:rPr lang="en-US" sz="1000" dirty="0"/>
              <a:t>and winter </a:t>
            </a:r>
            <a:r>
              <a:rPr lang="en-US" sz="1000" dirty="0" smtClean="0"/>
              <a:t>rearing </a:t>
            </a:r>
            <a:r>
              <a:rPr lang="en-US" sz="1000" dirty="0"/>
              <a:t>habitat for </a:t>
            </a:r>
            <a:r>
              <a:rPr lang="en-US" sz="1000" dirty="0" smtClean="0"/>
              <a:t>salmon, steelhead, and Pacific lamprey, ultimately resulting in p</a:t>
            </a:r>
            <a:r>
              <a:rPr lang="en-US" sz="1000" dirty="0" smtClean="0"/>
              <a:t>ositive impacts to</a:t>
            </a:r>
            <a:r>
              <a:rPr lang="en-US" sz="1000" dirty="0" smtClean="0"/>
              <a:t> population abundance, productivity and viability.  </a:t>
            </a:r>
            <a:endParaRPr lang="en-US" altLang="en-US" sz="1000" u="sng" dirty="0"/>
          </a:p>
          <a:p>
            <a:endParaRPr lang="en-US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b="17302"/>
          <a:stretch/>
        </p:blipFill>
        <p:spPr>
          <a:xfrm>
            <a:off x="5940821" y="4191256"/>
            <a:ext cx="3034416" cy="1590287"/>
          </a:xfrm>
          <a:prstGeom prst="rect">
            <a:avLst/>
          </a:prstGeom>
        </p:spPr>
      </p:pic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5940821" y="5781543"/>
            <a:ext cx="3040683" cy="5149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843" tIns="45423" rIns="90843" bIns="45423">
            <a:spAutoFit/>
          </a:bodyPr>
          <a:lstStyle>
            <a:lvl1pPr defTabSz="1046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22288" defTabSz="1046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46163" defTabSz="1046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0038" defTabSz="1046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0738" defTabSz="1046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7938" defTabSz="1046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138" defTabSz="1046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2338" defTabSz="1046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9538" defTabSz="1046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100" b="1" dirty="0" smtClean="0">
                <a:latin typeface="Comic Sans MS" panose="030F0702030302020204" pitchFamily="66" charset="0"/>
              </a:rPr>
              <a:t>Left: </a:t>
            </a:r>
            <a:r>
              <a:rPr lang="en-US" altLang="en-US" sz="1100" b="1" dirty="0">
                <a:latin typeface="Comic Sans MS" panose="030F0702030302020204" pitchFamily="66" charset="0"/>
              </a:rPr>
              <a:t>Summer Construction (July)</a:t>
            </a:r>
          </a:p>
          <a:p>
            <a:pPr>
              <a:spcBef>
                <a:spcPct val="50000"/>
              </a:spcBef>
            </a:pPr>
            <a:r>
              <a:rPr lang="en-US" altLang="en-US" sz="1100" b="1" dirty="0">
                <a:latin typeface="Comic Sans MS" panose="030F0702030302020204" pitchFamily="66" charset="0"/>
              </a:rPr>
              <a:t>Above: Winter Construction (February</a:t>
            </a:r>
            <a:r>
              <a:rPr lang="en-US" altLang="en-US" sz="1100" b="1" dirty="0" smtClean="0">
                <a:latin typeface="Comic Sans MS" panose="030F0702030302020204" pitchFamily="66" charset="0"/>
              </a:rPr>
              <a:t>)</a:t>
            </a:r>
            <a:endParaRPr lang="en-US" altLang="en-US" sz="11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52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80E44D-EFB0-47F2-A4BD-A3A057FF301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1226" y="4096286"/>
            <a:ext cx="2894925" cy="217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9704" y="4097671"/>
            <a:ext cx="2889768" cy="21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601" y="4096286"/>
            <a:ext cx="2886072" cy="216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223" y="376054"/>
            <a:ext cx="3358560" cy="365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400" y="379882"/>
            <a:ext cx="3466396" cy="366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14180" y="5828258"/>
            <a:ext cx="28860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Mid-Project Reach Post Winter Construction (April)</a:t>
            </a:r>
            <a:endParaRPr lang="en-US" sz="11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24923" y="5832723"/>
            <a:ext cx="28860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Mid-Project Reach Post Summer Construction (August)</a:t>
            </a:r>
            <a:endParaRPr lang="en-US" sz="11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43401" y="5997535"/>
            <a:ext cx="288607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Alcove at Outlet (August)</a:t>
            </a:r>
            <a:endParaRPr lang="en-US" sz="11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3246736"/>
            <a:ext cx="237869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Comic Sans MS" panose="030F0702030302020204" pitchFamily="66" charset="0"/>
              </a:rPr>
              <a:t>Pre-Implementation</a:t>
            </a:r>
          </a:p>
          <a:p>
            <a:pPr algn="ctr"/>
            <a:r>
              <a:rPr lang="en-US" sz="900" b="1" dirty="0" smtClean="0">
                <a:latin typeface="Comic Sans MS" panose="030F0702030302020204" pitchFamily="66" charset="0"/>
              </a:rPr>
              <a:t>(Courtesy of GRMW, June 2019)</a:t>
            </a:r>
            <a:endParaRPr lang="en-US" sz="9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61007" y="3246736"/>
            <a:ext cx="237869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Comic Sans MS" panose="030F0702030302020204" pitchFamily="66" charset="0"/>
              </a:rPr>
              <a:t>Post-Implementation</a:t>
            </a:r>
          </a:p>
          <a:p>
            <a:pPr algn="ctr"/>
            <a:r>
              <a:rPr lang="en-US" sz="900" b="1" dirty="0" smtClean="0">
                <a:latin typeface="Comic Sans MS" panose="030F0702030302020204" pitchFamily="66" charset="0"/>
              </a:rPr>
              <a:t>(Courtesy of GRMW, June 2021)</a:t>
            </a:r>
            <a:endParaRPr lang="en-US" sz="9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6" r="15926" b="57778"/>
          <a:stretch/>
        </p:blipFill>
        <p:spPr>
          <a:xfrm>
            <a:off x="6781800" y="598705"/>
            <a:ext cx="2108250" cy="174159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781800" y="2340303"/>
            <a:ext cx="21082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>
                <a:latin typeface="Comic Sans MS" panose="030F0702030302020204" pitchFamily="66" charset="0"/>
              </a:rPr>
              <a:t>Pacific Lamprey </a:t>
            </a:r>
            <a:r>
              <a:rPr lang="en-US" sz="1100" b="1" dirty="0" err="1">
                <a:latin typeface="Comic Sans MS" panose="030F0702030302020204" pitchFamily="66" charset="0"/>
              </a:rPr>
              <a:t>A</a:t>
            </a:r>
            <a:r>
              <a:rPr lang="en-US" sz="1100" b="1" dirty="0" err="1" smtClean="0">
                <a:latin typeface="Comic Sans MS" panose="030F0702030302020204" pitchFamily="66" charset="0"/>
              </a:rPr>
              <a:t>mmocoete</a:t>
            </a:r>
            <a:r>
              <a:rPr lang="en-US" sz="1100" b="1" dirty="0" smtClean="0">
                <a:latin typeface="Comic Sans MS" panose="030F0702030302020204" pitchFamily="66" charset="0"/>
              </a:rPr>
              <a:t> Sampled </a:t>
            </a:r>
            <a:r>
              <a:rPr lang="en-US" sz="1100" b="1" dirty="0">
                <a:latin typeface="Comic Sans MS" panose="030F0702030302020204" pitchFamily="66" charset="0"/>
              </a:rPr>
              <a:t>D</a:t>
            </a:r>
            <a:r>
              <a:rPr lang="en-US" sz="1100" b="1" dirty="0" smtClean="0">
                <a:latin typeface="Comic Sans MS" panose="030F0702030302020204" pitchFamily="66" charset="0"/>
              </a:rPr>
              <a:t>uring </a:t>
            </a:r>
            <a:r>
              <a:rPr lang="en-US" sz="1100" b="1" dirty="0" err="1">
                <a:latin typeface="Comic Sans MS" panose="030F0702030302020204" pitchFamily="66" charset="0"/>
              </a:rPr>
              <a:t>M</a:t>
            </a:r>
            <a:r>
              <a:rPr lang="en-US" sz="1100" b="1" dirty="0" err="1" smtClean="0">
                <a:latin typeface="Comic Sans MS" panose="030F0702030302020204" pitchFamily="66" charset="0"/>
              </a:rPr>
              <a:t>ainstem</a:t>
            </a:r>
            <a:r>
              <a:rPr lang="en-US" sz="1100" b="1" dirty="0" smtClean="0">
                <a:latin typeface="Comic Sans MS" panose="030F0702030302020204" pitchFamily="66" charset="0"/>
              </a:rPr>
              <a:t> Wallowa River Fish </a:t>
            </a:r>
            <a:r>
              <a:rPr lang="en-US" sz="1100" b="1" dirty="0">
                <a:latin typeface="Comic Sans MS" panose="030F0702030302020204" pitchFamily="66" charset="0"/>
              </a:rPr>
              <a:t>S</a:t>
            </a:r>
            <a:r>
              <a:rPr lang="en-US" sz="1100" b="1" dirty="0" smtClean="0">
                <a:latin typeface="Comic Sans MS" panose="030F0702030302020204" pitchFamily="66" charset="0"/>
              </a:rPr>
              <a:t>alvage (August)</a:t>
            </a:r>
            <a:endParaRPr lang="en-US" sz="11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023524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ustom Design">
  <a:themeElements>
    <a:clrScheme name="NFWF palette">
      <a:dk1>
        <a:srgbClr val="040000"/>
      </a:dk1>
      <a:lt1>
        <a:sysClr val="window" lastClr="FFFFFF"/>
      </a:lt1>
      <a:dk2>
        <a:srgbClr val="1F497D"/>
      </a:dk2>
      <a:lt2>
        <a:srgbClr val="EEECE1"/>
      </a:lt2>
      <a:accent1>
        <a:srgbClr val="346C81"/>
      </a:accent1>
      <a:accent2>
        <a:srgbClr val="D1581C"/>
      </a:accent2>
      <a:accent3>
        <a:srgbClr val="B2BB1E"/>
      </a:accent3>
      <a:accent4>
        <a:srgbClr val="6B7F21"/>
      </a:accent4>
      <a:accent5>
        <a:srgbClr val="4BACC6"/>
      </a:accent5>
      <a:accent6>
        <a:srgbClr val="E9E8D2"/>
      </a:accent6>
      <a:hlink>
        <a:srgbClr val="004990"/>
      </a:hlink>
      <a:folHlink>
        <a:srgbClr val="948A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194ECF364B244882D010108BBA1EE2" ma:contentTypeVersion="4" ma:contentTypeDescription="Create a new document." ma:contentTypeScope="" ma:versionID="d97e1cc7970d60b8915e9503baa5621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8bc8a83c417d3e9869d6c2548a837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626697C6-459B-4021-AA1E-849F30FEA2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E248E1-A08C-4C80-BA1A-F36863047B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018D9BB-E149-4536-A2CA-C1F712694CDD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13731</TotalTime>
  <Words>390</Words>
  <Application>Microsoft Office PowerPoint</Application>
  <PresentationFormat>On-screen Show (4:3)</PresentationFormat>
  <Paragraphs>37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</vt:i4>
      </vt:variant>
    </vt:vector>
  </HeadingPairs>
  <TitlesOfParts>
    <vt:vector size="15" baseType="lpstr">
      <vt:lpstr>Adobe Garamond Pro</vt:lpstr>
      <vt:lpstr>Arial</vt:lpstr>
      <vt:lpstr>Calibri</vt:lpstr>
      <vt:lpstr>Comic Sans MS</vt:lpstr>
      <vt:lpstr>Verdana</vt:lpstr>
      <vt:lpstr>Wingdings</vt:lpstr>
      <vt:lpstr>1_Default Design</vt:lpstr>
      <vt:lpstr>2_Default Design</vt:lpstr>
      <vt:lpstr>4_Default Design</vt:lpstr>
      <vt:lpstr>5_Default Design</vt:lpstr>
      <vt:lpstr>6_Default Design</vt:lpstr>
      <vt:lpstr>Custom Design</vt:lpstr>
      <vt:lpstr>3_Default Design</vt:lpstr>
      <vt:lpstr>PowerPoint Presentation</vt:lpstr>
      <vt:lpstr>PowerPoint Presentation</vt:lpstr>
    </vt:vector>
  </TitlesOfParts>
  <Company>BPA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ljc2729</dc:creator>
  <cp:lastModifiedBy>Montana Pagano</cp:lastModifiedBy>
  <cp:revision>1281</cp:revision>
  <cp:lastPrinted>2017-01-17T23:54:03Z</cp:lastPrinted>
  <dcterms:created xsi:type="dcterms:W3CDTF">2009-07-29T00:15:04Z</dcterms:created>
  <dcterms:modified xsi:type="dcterms:W3CDTF">2022-02-17T19:56:56Z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ample">
    <vt:lpwstr>http://internal.bpa.gov/Agency/Template%20images/Blue%20Dark.jpg, </vt:lpwstr>
  </property>
  <property fmtid="{D5CDD505-2E9C-101B-9397-08002B2CF9AE}" pid="3" name="|">
    <vt:lpwstr>Solid Color Presentation Templates</vt:lpwstr>
  </property>
  <property fmtid="{D5CDD505-2E9C-101B-9397-08002B2CF9AE}" pid="4" name="ContentType">
    <vt:lpwstr>Document</vt:lpwstr>
  </property>
  <property fmtid="{D5CDD505-2E9C-101B-9397-08002B2CF9AE}" pid="5" name="ContentTypeId">
    <vt:lpwstr>0x01010052194ECF364B244882D010108BBA1EE2</vt:lpwstr>
  </property>
</Properties>
</file>